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10" r:id="rId4"/>
    <p:sldId id="1017" r:id="rId5"/>
    <p:sldId id="1011" r:id="rId6"/>
    <p:sldId id="1022" r:id="rId7"/>
    <p:sldId id="1012" r:id="rId8"/>
    <p:sldId id="1020" r:id="rId9"/>
    <p:sldId id="1023" r:id="rId10"/>
    <p:sldId id="1026" r:id="rId11"/>
    <p:sldId id="1019" r:id="rId12"/>
    <p:sldId id="1021" r:id="rId13"/>
    <p:sldId id="1024" r:id="rId14"/>
    <p:sldId id="1013" r:id="rId15"/>
    <p:sldId id="1028" r:id="rId16"/>
    <p:sldId id="1015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Fuel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蹴鞠与现代足球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soccer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的相似之处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和现代足球一样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蹴鞠主要用脚踢球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球员需运球、传球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争取射门得分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二者目标都是把球踢进对方球门。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竞技性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蹴鞠和足球都极具竞技性。古代蹴鞠比赛如同现代足球赛事一样吸引大量观众。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蹴鞠的文化意义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宫廷常借蹴鞠比赛庆祝盛典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民间也借蹴鞠娱乐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增进凝聚力。古代诗词画作中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蹴鞠场景屡见不鲜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足见其受欢迎程度。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75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体育俱乐部想要借助巴黎奥运会项目图标来设计自己的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俱乐部锦标赛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报名表。请选择合适的图片和文字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补全报名表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73" y="882086"/>
            <a:ext cx="3106509" cy="41358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955631"/>
              </p:ext>
            </p:extLst>
          </p:nvPr>
        </p:nvGraphicFramePr>
        <p:xfrm>
          <a:off x="417073" y="2093842"/>
          <a:ext cx="11366764" cy="2286000"/>
        </p:xfrm>
        <a:graphic>
          <a:graphicData uri="http://schemas.openxmlformats.org/drawingml/2006/table">
            <a:tbl>
              <a:tblPr firstRow="1" firstCol="1" bandRow="1"/>
              <a:tblGrid>
                <a:gridCol w="4223890">
                  <a:extLst>
                    <a:ext uri="{9D8B030D-6E8A-4147-A177-3AD203B41FA5}">
                      <a16:colId xmlns:a16="http://schemas.microsoft.com/office/drawing/2014/main" val="1715603945"/>
                    </a:ext>
                  </a:extLst>
                </a:gridCol>
                <a:gridCol w="3571437">
                  <a:extLst>
                    <a:ext uri="{9D8B030D-6E8A-4147-A177-3AD203B41FA5}">
                      <a16:colId xmlns:a16="http://schemas.microsoft.com/office/drawing/2014/main" val="4278079444"/>
                    </a:ext>
                  </a:extLst>
                </a:gridCol>
                <a:gridCol w="3571437">
                  <a:extLst>
                    <a:ext uri="{9D8B030D-6E8A-4147-A177-3AD203B41FA5}">
                      <a16:colId xmlns:a16="http://schemas.microsoft.com/office/drawing/2014/main" val="35610481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482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5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5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5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5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Anna can </a:t>
                      </a:r>
                      <a:r>
                        <a:rPr lang="en-US" sz="25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5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5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8347"/>
                  </a:ext>
                </a:extLst>
              </a:tr>
            </a:tbl>
          </a:graphicData>
        </a:graphic>
      </p:graphicFrame>
      <p:pic>
        <p:nvPicPr>
          <p:cNvPr id="1030" name="qtf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03" y="3132090"/>
            <a:ext cx="957952" cy="95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qtf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38" y="3167602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qtf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222" y="2685067"/>
            <a:ext cx="648072" cy="147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379263" y="26784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911630" y="3234130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endParaRPr lang="zh-CN" altLang="en-US" dirty="0"/>
          </a:p>
        </p:txBody>
      </p:sp>
      <p:sp>
        <p:nvSpPr>
          <p:cNvPr id="15" name="内容占位符 7"/>
          <p:cNvSpPr txBox="1">
            <a:spLocks/>
          </p:cNvSpPr>
          <p:nvPr/>
        </p:nvSpPr>
        <p:spPr bwMode="auto">
          <a:xfrm>
            <a:off x="360854" y="43580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根据人物的服饰可知，此处是游泳项目。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项为游泳，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项为摔跤，故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47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91542"/>
              </p:ext>
            </p:extLst>
          </p:nvPr>
        </p:nvGraphicFramePr>
        <p:xfrm>
          <a:off x="334566" y="765497"/>
          <a:ext cx="11521280" cy="3154680"/>
        </p:xfrm>
        <a:graphic>
          <a:graphicData uri="http://schemas.openxmlformats.org/drawingml/2006/table">
            <a:tbl>
              <a:tblPr firstRow="1" firstCol="1" bandRow="1"/>
              <a:tblGrid>
                <a:gridCol w="4281308">
                  <a:extLst>
                    <a:ext uri="{9D8B030D-6E8A-4147-A177-3AD203B41FA5}">
                      <a16:colId xmlns:a16="http://schemas.microsoft.com/office/drawing/2014/main" val="2975982661"/>
                    </a:ext>
                  </a:extLst>
                </a:gridCol>
                <a:gridCol w="2919492">
                  <a:extLst>
                    <a:ext uri="{9D8B030D-6E8A-4147-A177-3AD203B41FA5}">
                      <a16:colId xmlns:a16="http://schemas.microsoft.com/office/drawing/2014/main" val="3865023102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154740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5210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altLang="zh-CN" sz="1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altLang="zh-CN" sz="1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Chao and Li Yue can play ping-pong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399375"/>
                  </a:ext>
                </a:extLst>
              </a:tr>
            </a:tbl>
          </a:graphicData>
        </a:graphic>
      </p:graphicFrame>
      <p:pic>
        <p:nvPicPr>
          <p:cNvPr id="2060" name="qtf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55" y="2492896"/>
            <a:ext cx="1022195" cy="102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qtf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54" y="242088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qtf31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5014064" y="1844824"/>
            <a:ext cx="2161262" cy="178731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422798" y="1465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3" name="内容占位符 8"/>
          <p:cNvSpPr>
            <a:spLocks noGrp="1"/>
          </p:cNvSpPr>
          <p:nvPr>
            <p:ph idx="1"/>
          </p:nvPr>
        </p:nvSpPr>
        <p:spPr>
          <a:xfrm>
            <a:off x="360854" y="406829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根据球拍和球桌可知，此处是乒乓球项目。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项为网球，故选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7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159865"/>
              </p:ext>
            </p:extLst>
          </p:nvPr>
        </p:nvGraphicFramePr>
        <p:xfrm>
          <a:off x="374943" y="1004704"/>
          <a:ext cx="11408896" cy="3337560"/>
        </p:xfrm>
        <a:graphic>
          <a:graphicData uri="http://schemas.openxmlformats.org/drawingml/2006/table">
            <a:tbl>
              <a:tblPr firstRow="1" firstCol="1" bandRow="1"/>
              <a:tblGrid>
                <a:gridCol w="4424119">
                  <a:extLst>
                    <a:ext uri="{9D8B030D-6E8A-4147-A177-3AD203B41FA5}">
                      <a16:colId xmlns:a16="http://schemas.microsoft.com/office/drawing/2014/main" val="3358784027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700285691"/>
                    </a:ext>
                  </a:extLst>
                </a:gridCol>
                <a:gridCol w="4608513">
                  <a:extLst>
                    <a:ext uri="{9D8B030D-6E8A-4147-A177-3AD203B41FA5}">
                      <a16:colId xmlns:a16="http://schemas.microsoft.com/office/drawing/2014/main" val="2551366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4266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 can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985830"/>
                  </a:ext>
                </a:extLst>
              </a:tr>
            </a:tbl>
          </a:graphicData>
        </a:graphic>
      </p:graphicFrame>
      <p:pic>
        <p:nvPicPr>
          <p:cNvPr id="3078" name="qtf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12" y="2550939"/>
            <a:ext cx="1385908" cy="138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qtf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833" y="2536746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qtf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314" y="1844824"/>
            <a:ext cx="1722980" cy="219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447651" y="17008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160906" y="2518162"/>
            <a:ext cx="2408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play volleyball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9"/>
          <p:cNvSpPr>
            <a:spLocks noGrp="1"/>
          </p:cNvSpPr>
          <p:nvPr>
            <p:ph idx="1"/>
          </p:nvPr>
        </p:nvSpPr>
        <p:spPr>
          <a:xfrm>
            <a:off x="360854" y="4428338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球的样式可知，此处是排球项目。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项为篮球，故选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5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95313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五、完形填空。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is a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 in 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Grade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1.3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-pong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2022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6004" y="3193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3644" y="47971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3716793"/>
            <a:ext cx="11485848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根据后文中多处提到的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ping-pong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可知，李华是一名优秀的乒乓球运动员，所以选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1"/>
          <p:cNvSpPr txBox="1">
            <a:spLocks/>
          </p:cNvSpPr>
          <p:nvPr/>
        </p:nvSpPr>
        <p:spPr bwMode="auto">
          <a:xfrm>
            <a:off x="360854" y="5382094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描述身高用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tall,“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通常用于描述物体离地面的高度；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0591"/>
          </a:xfrm>
        </p:spPr>
        <p:txBody>
          <a:bodyPr/>
          <a:lstStyle/>
          <a:p>
            <a:pPr indent="718185" hangingPunct="0">
              <a:lnSpc>
                <a:spcPct val="12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started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 ping-pong when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every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ping-pong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joins the school team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加入校队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won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competitions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our </a:t>
            </a:r>
            <a:r>
              <a:rPr lang="en-US" altLang="zh-CN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05394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91138" algn="l"/>
                <a:tab pos="95964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91138" algn="l"/>
                <a:tab pos="95964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91138" algn="l"/>
                <a:tab pos="95964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291138" algn="l"/>
                <a:tab pos="95964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890644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4436146"/>
            <a:ext cx="42351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内容占位符 12"/>
          <p:cNvSpPr txBox="1">
            <a:spLocks/>
          </p:cNvSpPr>
          <p:nvPr/>
        </p:nvSpPr>
        <p:spPr bwMode="auto">
          <a:xfrm>
            <a:off x="360854" y="3469565"/>
            <a:ext cx="11485848" cy="107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根据语境，这里说的是练习频率，每天放学后练习比较合理。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）不符合日常练习的频率，所以选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3"/>
          <p:cNvSpPr txBox="1">
            <a:spLocks/>
          </p:cNvSpPr>
          <p:nvPr/>
        </p:nvSpPr>
        <p:spPr bwMode="auto">
          <a:xfrm>
            <a:off x="360854" y="4930352"/>
            <a:ext cx="11485848" cy="1594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要用副词，这里表示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他乒乓球打得非常好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作为副词有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很好地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快地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）不符合语境；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一般不用于修饰动词，所以选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76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always helps us improve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ping-pong skills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like him very much and he is an inspiration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us to keep doing sports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357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291138" algn="l"/>
                <a:tab pos="95964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924" y="28263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内容占位符 14"/>
          <p:cNvSpPr txBox="1">
            <a:spLocks/>
          </p:cNvSpPr>
          <p:nvPr/>
        </p:nvSpPr>
        <p:spPr bwMode="auto">
          <a:xfrm>
            <a:off x="360854" y="34237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always helps us improve our ping-pong skills”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可知，他总是帮助别人，说明他很友善。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）是动词，此处需要形容词；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）语义不如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准确，所以选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55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463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can’t swim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fails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give up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1571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your best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982638" y="20723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64882" y="33638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7168" y="46542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545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33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33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033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a football player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the ability to dance well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919508" y="1844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9508" y="31467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二、将下列单词根据发音规则送入自己归属的城堡吧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1512982" y="1421654"/>
            <a:ext cx="9550776" cy="656846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38" y="2420888"/>
            <a:ext cx="5142533" cy="19774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319" y="2492896"/>
            <a:ext cx="5185495" cy="19263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1486694" y="1556792"/>
            <a:ext cx="9577064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1918742" y="3203859"/>
            <a:ext cx="2808312" cy="115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evening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8039422" y="3095594"/>
            <a:ext cx="23762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far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first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38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OK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832475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8822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5380038" algn="l"/>
                <a:tab pos="9153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because of cancer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5380038" algn="l"/>
                <a:tab pos="9153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stops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394" y="20865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2578" y="40948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2762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后接动词原形。此句意为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失败也没关系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74035" y="523807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因为癌症他停止了跑步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谓语动词用第三人称单数形式，而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91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在题目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cancer.”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常见用法为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停止正在做的事情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。除此之外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 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用法为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8038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正在做的事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去做另一件事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" y="755467"/>
            <a:ext cx="1425147" cy="4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42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father is a great basketball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 and don’t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93297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004" y="8633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9414" y="2761764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</a:t>
            </a:r>
            <a:r>
              <a:rPr lang="en-US" altLang="zh-CN" smtClean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676" y="4697102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A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19977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basketball player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一位伟大的篮球运动员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046" y="3933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加油，不要放弃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046" y="58504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他们每天都努力工作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5005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modern sport is similar to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</a:p>
          <a:p>
            <a:pPr algn="dist" hangingPunct="0">
              <a:spcAft>
                <a:spcPts val="0"/>
              </a:spcAft>
              <a:tabLst>
                <a:tab pos="1793875" algn="l"/>
                <a:tab pos="45005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哪种现代运动与中国古代的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5005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5005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908720"/>
            <a:ext cx="3051657" cy="457750"/>
          </a:xfrm>
          <a:prstGeom prst="rect">
            <a:avLst/>
          </a:prstGeom>
        </p:spPr>
      </p:pic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335699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蹴鞠和现代足球类似，都是用脚踢球的运动，故选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386" y="8432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361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3965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蹴鞠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蹴鞠的历史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蹴鞠始于战国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Warring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起初是军事训练项目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用以提升士兵体能、敏捷度与团队协作能力。到了汉代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蹴鞠从军队走向民间。唐代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出现了充气的轻球与球门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竞技性显著增强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19330"/>
            <a:ext cx="1402681" cy="44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5063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1255</Words>
  <Application>Microsoft Office PowerPoint</Application>
  <PresentationFormat>自定义</PresentationFormat>
  <Paragraphs>123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2025-06-30T07:51:40Z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